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276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solidFill>
                  <a:schemeClr val="bg1"/>
                </a:solidFill>
              </a:rPr>
              <a:t/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/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/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/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/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sz="2200" dirty="0" smtClean="0">
                <a:solidFill>
                  <a:srgbClr val="00B0F0"/>
                </a:solidFill>
              </a:rPr>
              <a:t/>
            </a:r>
            <a:br>
              <a:rPr lang="ru-RU" sz="2200" dirty="0" smtClean="0">
                <a:solidFill>
                  <a:srgbClr val="00B0F0"/>
                </a:solidFill>
              </a:rPr>
            </a:br>
            <a:r>
              <a:rPr lang="ru-RU" sz="2200" dirty="0" smtClean="0">
                <a:solidFill>
                  <a:srgbClr val="00B0F0"/>
                </a:solidFill>
              </a:rPr>
              <a:t/>
            </a:r>
            <a:br>
              <a:rPr lang="ru-RU" sz="2200" dirty="0" smtClean="0">
                <a:solidFill>
                  <a:srgbClr val="00B0F0"/>
                </a:solidFill>
              </a:rPr>
            </a:br>
            <a:r>
              <a:rPr lang="ru-RU" sz="2200" dirty="0" smtClean="0">
                <a:solidFill>
                  <a:srgbClr val="00B0F0"/>
                </a:solidFill>
              </a:rPr>
              <a:t/>
            </a:r>
            <a:br>
              <a:rPr lang="ru-RU" sz="2200" dirty="0" smtClean="0">
                <a:solidFill>
                  <a:srgbClr val="00B0F0"/>
                </a:solidFill>
              </a:rPr>
            </a:br>
            <a:r>
              <a:rPr lang="ru-RU" sz="1600" dirty="0" smtClean="0">
                <a:solidFill>
                  <a:srgbClr val="00B0F0"/>
                </a:solidFill>
              </a:rPr>
              <a:t>МУНИЦИПАЛЬНОЕ БЮДЖЕТНОЕ ОБРАЗОВАТЕЛЬНОЕ УЧРЕЖДЕНИЕ</a:t>
            </a:r>
            <a:br>
              <a:rPr lang="ru-RU" sz="1600" dirty="0" smtClean="0">
                <a:solidFill>
                  <a:srgbClr val="00B0F0"/>
                </a:solidFill>
              </a:rPr>
            </a:br>
            <a:r>
              <a:rPr lang="ru-RU" sz="1600" dirty="0" smtClean="0">
                <a:solidFill>
                  <a:srgbClr val="00B0F0"/>
                </a:solidFill>
              </a:rPr>
              <a:t>ДОПОЛНИТЕЛЬНОГО ОБРАЗОВАНИЯ </a:t>
            </a:r>
            <a:br>
              <a:rPr lang="ru-RU" sz="1600" dirty="0" smtClean="0">
                <a:solidFill>
                  <a:srgbClr val="00B0F0"/>
                </a:solidFill>
              </a:rPr>
            </a:br>
            <a:r>
              <a:rPr lang="ru-RU" sz="1600" dirty="0" smtClean="0">
                <a:solidFill>
                  <a:srgbClr val="00B0F0"/>
                </a:solidFill>
              </a:rPr>
              <a:t>«ЭВЕНКИЙСКИЙ ЦЕНТР РАЗВИТИЯ ТВОРЧЕСТВА «ДАВДЫН»»</a:t>
            </a:r>
            <a:br>
              <a:rPr lang="ru-RU" sz="1600" dirty="0" smtClean="0">
                <a:solidFill>
                  <a:srgbClr val="00B0F0"/>
                </a:solidFill>
              </a:rPr>
            </a:br>
            <a:r>
              <a:rPr lang="ru-RU" sz="1600" dirty="0" smtClean="0">
                <a:solidFill>
                  <a:srgbClr val="00B0F0"/>
                </a:solidFill>
              </a:rPr>
              <a:t>671632, Республика Бурятия, </a:t>
            </a:r>
            <a:r>
              <a:rPr lang="ru-RU" sz="1600" dirty="0" err="1" smtClean="0">
                <a:solidFill>
                  <a:srgbClr val="00B0F0"/>
                </a:solidFill>
              </a:rPr>
              <a:t>с.Улюнхан</a:t>
            </a:r>
            <a:r>
              <a:rPr lang="ru-RU" sz="1600" dirty="0" smtClean="0">
                <a:solidFill>
                  <a:srgbClr val="00B0F0"/>
                </a:solidFill>
              </a:rPr>
              <a:t>, ул. Новая, 1., </a:t>
            </a:r>
            <a:r>
              <a:rPr lang="ru-RU" sz="2200" dirty="0" smtClean="0">
                <a:solidFill>
                  <a:schemeClr val="bg1"/>
                </a:solidFill>
              </a:rPr>
              <a:t/>
            </a:r>
            <a:br>
              <a:rPr lang="ru-RU" sz="2200" dirty="0" smtClean="0">
                <a:solidFill>
                  <a:schemeClr val="bg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844824"/>
            <a:ext cx="8064896" cy="3793976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ru-RU" b="1" dirty="0" smtClean="0">
                <a:solidFill>
                  <a:srgbClr val="00B0F0"/>
                </a:solidFill>
              </a:rPr>
              <a:t>Тема занятия: «Моя родословная,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B0F0"/>
                </a:solidFill>
              </a:rPr>
              <a:t> понятие «Генеалогическое древо»</a:t>
            </a:r>
          </a:p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00B0F0"/>
                </a:solidFill>
              </a:rPr>
              <a:t>по дополнительной образовательной </a:t>
            </a:r>
            <a:r>
              <a:rPr lang="ru-RU" b="1" dirty="0" err="1" smtClean="0">
                <a:solidFill>
                  <a:srgbClr val="00B0F0"/>
                </a:solidFill>
              </a:rPr>
              <a:t>общеразвивающей</a:t>
            </a:r>
            <a:r>
              <a:rPr lang="ru-RU" b="1" dirty="0" smtClean="0">
                <a:solidFill>
                  <a:srgbClr val="00B0F0"/>
                </a:solidFill>
              </a:rPr>
              <a:t> программе туристско-краеведческой направленности «Из глубины веков» </a:t>
            </a:r>
          </a:p>
          <a:p>
            <a:pPr lvl="0" algn="r">
              <a:lnSpc>
                <a:spcPct val="120000"/>
              </a:lnSpc>
            </a:pPr>
            <a:r>
              <a:rPr lang="ru-RU" sz="2400" b="1" dirty="0" smtClean="0">
                <a:solidFill>
                  <a:srgbClr val="00B0F0"/>
                </a:solidFill>
              </a:rPr>
              <a:t>Педагог первой категории: </a:t>
            </a:r>
          </a:p>
          <a:p>
            <a:pPr lvl="0" algn="r">
              <a:lnSpc>
                <a:spcPct val="120000"/>
              </a:lnSpc>
            </a:pPr>
            <a:r>
              <a:rPr lang="ru-RU" sz="2400" b="1" dirty="0" smtClean="0">
                <a:solidFill>
                  <a:srgbClr val="00B0F0"/>
                </a:solidFill>
              </a:rPr>
              <a:t>Елена Сергеевна Степанова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8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ctr">
              <a:buNone/>
            </a:pPr>
            <a:r>
              <a:rPr lang="ru-RU" sz="5400" b="1" dirty="0" smtClean="0">
                <a:solidFill>
                  <a:srgbClr val="FFFF00"/>
                </a:solidFill>
              </a:rPr>
              <a:t>Тема занятия: «Моя родословная»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FFFF00"/>
                </a:solidFill>
              </a:rPr>
              <a:t>понятие – «Генеалогическое древо»</a:t>
            </a:r>
            <a:endParaRPr lang="ru-RU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1666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/>
              <a:t>           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8400" b="1" dirty="0" smtClean="0">
                <a:solidFill>
                  <a:srgbClr val="FFFF00"/>
                </a:solidFill>
              </a:rPr>
              <a:t>Родословное, или генеалогическое древо — схематичное представление родственных связей, в виде условно-символического «дерева», у «корней» которого указывается родоначальник, на «стволе» — представители основной </a:t>
            </a:r>
          </a:p>
          <a:p>
            <a:pPr>
              <a:buNone/>
            </a:pPr>
            <a:r>
              <a:rPr lang="ru-RU" sz="8400" b="1" dirty="0" smtClean="0">
                <a:solidFill>
                  <a:srgbClr val="FFFF00"/>
                </a:solidFill>
              </a:rPr>
              <a:t>   (по старшинству) линии рода, а на «ветвях» — различных линиях родословия, известные его потомки — «листья»</a:t>
            </a:r>
            <a:r>
              <a:rPr lang="ru-RU" sz="8400" dirty="0" smtClean="0"/>
              <a:t> </a:t>
            </a:r>
            <a:endParaRPr lang="ru-RU" sz="8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612579" cy="577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58760"/>
            <a:ext cx="8136904" cy="5248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Pictures\ee85767975d24bbfe8026e99e0e1d43b98b37495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8113691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620688"/>
            <a:ext cx="561662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ОРе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231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9632" y="692696"/>
            <a:ext cx="7200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Род 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6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Чолкогир</a:t>
            </a:r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3635894" y="5805264"/>
            <a:ext cx="21602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Чукен</a:t>
            </a:r>
            <a:endParaRPr lang="ru-RU" sz="4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4355976" y="5085184"/>
            <a:ext cx="288032" cy="864096"/>
          </a:xfrm>
          <a:prstGeom prst="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635896" y="4149080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Сикё</a:t>
            </a:r>
            <a:endParaRPr lang="ru-RU" sz="4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верх 6"/>
          <p:cNvSpPr/>
          <p:nvPr/>
        </p:nvSpPr>
        <p:spPr>
          <a:xfrm>
            <a:off x="4355976" y="3501008"/>
            <a:ext cx="288032" cy="936104"/>
          </a:xfrm>
          <a:prstGeom prst="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59833" y="2636912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Кокчендо</a:t>
            </a:r>
            <a:endParaRPr lang="ru-RU" sz="4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908720"/>
            <a:ext cx="8748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Дарья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4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Бадма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Илья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Бато</a:t>
            </a:r>
            <a:endParaRPr lang="ru-RU" sz="4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верх 9"/>
          <p:cNvSpPr/>
          <p:nvPr/>
        </p:nvSpPr>
        <p:spPr>
          <a:xfrm rot="18707653">
            <a:off x="2623338" y="1313471"/>
            <a:ext cx="149665" cy="1793555"/>
          </a:xfrm>
          <a:prstGeom prst="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>
            <a:off x="3635896" y="1700808"/>
            <a:ext cx="216024" cy="1152128"/>
          </a:xfrm>
          <a:prstGeom prst="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>
            <a:off x="5220072" y="1700808"/>
            <a:ext cx="216024" cy="1152128"/>
          </a:xfrm>
          <a:prstGeom prst="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3259627">
            <a:off x="6595667" y="1194279"/>
            <a:ext cx="159567" cy="2050296"/>
          </a:xfrm>
          <a:prstGeom prst="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FFFF00"/>
                </a:solidFill>
              </a:rPr>
              <a:t>БАТО</a:t>
            </a:r>
            <a:endParaRPr lang="ru-RU" u="sng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vert="wordArtVert">
            <a:normAutofit/>
          </a:bodyPr>
          <a:lstStyle/>
          <a:p>
            <a:pPr>
              <a:buNone/>
            </a:pPr>
            <a:r>
              <a:rPr lang="ru-RU" sz="4000" b="1" i="1" u="sng" dirty="0" smtClean="0">
                <a:solidFill>
                  <a:srgbClr val="FF0000"/>
                </a:solidFill>
              </a:rPr>
              <a:t>Олег</a:t>
            </a:r>
          </a:p>
          <a:p>
            <a:pPr>
              <a:buNone/>
            </a:pPr>
            <a:r>
              <a:rPr lang="ru-RU" sz="4000" b="1" i="1" u="sng" dirty="0" smtClean="0">
                <a:solidFill>
                  <a:srgbClr val="FF0000"/>
                </a:solidFill>
              </a:rPr>
              <a:t>Игорь</a:t>
            </a:r>
          </a:p>
          <a:p>
            <a:pPr>
              <a:buNone/>
            </a:pPr>
            <a:r>
              <a:rPr lang="ru-RU" sz="4000" b="1" i="1" u="sng" dirty="0" smtClean="0">
                <a:solidFill>
                  <a:srgbClr val="FF0000"/>
                </a:solidFill>
              </a:rPr>
              <a:t>Нина</a:t>
            </a:r>
          </a:p>
          <a:p>
            <a:pPr>
              <a:buNone/>
            </a:pPr>
            <a:r>
              <a:rPr lang="ru-RU" sz="4000" b="1" i="1" u="sng" dirty="0" smtClean="0">
                <a:solidFill>
                  <a:srgbClr val="FF0000"/>
                </a:solidFill>
              </a:rPr>
              <a:t>Дарима</a:t>
            </a:r>
          </a:p>
          <a:p>
            <a:pPr>
              <a:buNone/>
            </a:pPr>
            <a:r>
              <a:rPr lang="ru-RU" sz="4000" b="1" i="1" u="sng" dirty="0" smtClean="0">
                <a:solidFill>
                  <a:srgbClr val="FF0000"/>
                </a:solidFill>
              </a:rPr>
              <a:t>Дарма</a:t>
            </a:r>
          </a:p>
          <a:p>
            <a:pPr>
              <a:buNone/>
            </a:pPr>
            <a:r>
              <a:rPr lang="ru-RU" sz="4000" b="1" i="1" u="sng" dirty="0" smtClean="0">
                <a:solidFill>
                  <a:srgbClr val="FF0000"/>
                </a:solidFill>
              </a:rPr>
              <a:t>Илья</a:t>
            </a:r>
          </a:p>
          <a:p>
            <a:pPr>
              <a:buNone/>
            </a:pPr>
            <a:r>
              <a:rPr lang="ru-RU" sz="4000" b="1" i="1" u="sng" dirty="0" err="1" smtClean="0">
                <a:solidFill>
                  <a:srgbClr val="FF0000"/>
                </a:solidFill>
              </a:rPr>
              <a:t>Бадма</a:t>
            </a:r>
            <a:endParaRPr lang="ru-RU" sz="4000" b="1" i="1" u="sng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4000" b="1" i="1" u="sng" dirty="0" smtClean="0">
                <a:solidFill>
                  <a:srgbClr val="FF0000"/>
                </a:solidFill>
              </a:rPr>
              <a:t>Марина</a:t>
            </a:r>
          </a:p>
          <a:p>
            <a:pPr>
              <a:buNone/>
            </a:pPr>
            <a:r>
              <a:rPr lang="ru-RU" sz="4000" b="1" i="1" u="sng" dirty="0" smtClean="0">
                <a:solidFill>
                  <a:srgbClr val="FF0000"/>
                </a:solidFill>
              </a:rPr>
              <a:t>Сережа</a:t>
            </a:r>
          </a:p>
          <a:p>
            <a:pPr>
              <a:buNone/>
            </a:pPr>
            <a:r>
              <a:rPr lang="ru-RU" sz="4000" b="1" i="1" u="sng" dirty="0" smtClean="0">
                <a:solidFill>
                  <a:srgbClr val="FF0000"/>
                </a:solidFill>
              </a:rPr>
              <a:t>Оля</a:t>
            </a:r>
            <a:endParaRPr lang="ru-RU" sz="4000" b="1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b="1" i="1" dirty="0" smtClean="0">
                <a:solidFill>
                  <a:srgbClr val="FFFF00"/>
                </a:solidFill>
              </a:rPr>
              <a:t>1. Кто любить не устает, пироги для нас печет, вкусные оладушки?   </a:t>
            </a:r>
          </a:p>
          <a:p>
            <a:pPr>
              <a:buNone/>
            </a:pPr>
            <a:r>
              <a:rPr lang="ru-RU" sz="6000" b="1" i="1" dirty="0" smtClean="0">
                <a:solidFill>
                  <a:srgbClr val="FFFF00"/>
                </a:solidFill>
              </a:rPr>
              <a:t>   Это наша …..</a:t>
            </a:r>
            <a:endParaRPr lang="ru-RU" sz="60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0" b="1" dirty="0" smtClean="0">
                <a:solidFill>
                  <a:srgbClr val="FFFF00"/>
                </a:solidFill>
              </a:rPr>
              <a:t>Благодарю </a:t>
            </a:r>
          </a:p>
          <a:p>
            <a:pPr algn="ctr">
              <a:buNone/>
            </a:pPr>
            <a:r>
              <a:rPr lang="ru-RU" sz="8000" b="1" dirty="0" smtClean="0">
                <a:solidFill>
                  <a:srgbClr val="FFFF00"/>
                </a:solidFill>
              </a:rPr>
              <a:t>за внимание!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FFFF00"/>
                </a:solidFill>
              </a:rPr>
              <a:t>2. Я у мамы не один, у нее еще есть сын, рядом с ним я маловат, для меня он старший …..</a:t>
            </a:r>
            <a:endParaRPr lang="ru-RU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FFFF00"/>
                </a:solidFill>
              </a:rPr>
              <a:t>3. Он трудился не скуки. У него в мозолях руки. А теперь он стар и сед. Мой</a:t>
            </a:r>
            <a:r>
              <a:rPr lang="ru-RU" sz="4800" b="1" dirty="0" smtClean="0">
                <a:solidFill>
                  <a:srgbClr val="FFFF00"/>
                </a:solidFill>
              </a:rPr>
              <a:t> родной</a:t>
            </a:r>
            <a:r>
              <a:rPr lang="ru-RU" sz="5400" b="1" dirty="0" smtClean="0">
                <a:solidFill>
                  <a:srgbClr val="FFFF00"/>
                </a:solidFill>
              </a:rPr>
              <a:t>, любимый ….</a:t>
            </a:r>
            <a:endParaRPr lang="ru-RU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FFFF00"/>
                </a:solidFill>
              </a:rPr>
              <a:t>4. Мамы старшая сестра  - С виду вроде не стара. С улыбкой спросит: Как живете? </a:t>
            </a:r>
          </a:p>
          <a:p>
            <a:pPr>
              <a:buNone/>
            </a:pPr>
            <a:r>
              <a:rPr lang="ru-RU" sz="5400" b="1" dirty="0" smtClean="0">
                <a:solidFill>
                  <a:srgbClr val="FFFF00"/>
                </a:solidFill>
              </a:rPr>
              <a:t>  Кто в гости к нам приехал?....</a:t>
            </a:r>
            <a:endParaRPr lang="ru-RU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b="1" dirty="0" smtClean="0">
                <a:solidFill>
                  <a:srgbClr val="FFFF00"/>
                </a:solidFill>
              </a:rPr>
              <a:t>5. Кто же с мамой приезжает к нам порой? На меня с улыбкой глядя –  Здравствуй! – говорит мне…</a:t>
            </a:r>
            <a:endParaRPr lang="ru-RU" sz="6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b="1" dirty="0" smtClean="0">
                <a:solidFill>
                  <a:srgbClr val="FFFF00"/>
                </a:solidFill>
              </a:rPr>
              <a:t>6. Кто милее всех на свете? Кого любят очень дети? На вопрос отвечу прямо – Всех милее наша ….</a:t>
            </a:r>
            <a:endParaRPr lang="ru-RU" sz="6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b="1" dirty="0" smtClean="0">
                <a:solidFill>
                  <a:srgbClr val="FFFF00"/>
                </a:solidFill>
              </a:rPr>
              <a:t>7. Кто в семье высокий, смелый,</a:t>
            </a:r>
            <a:br>
              <a:rPr lang="ru-RU" sz="6000" b="1" dirty="0" smtClean="0">
                <a:solidFill>
                  <a:srgbClr val="FFFF00"/>
                </a:solidFill>
              </a:rPr>
            </a:br>
            <a:r>
              <a:rPr lang="ru-RU" sz="6000" b="1" dirty="0" smtClean="0">
                <a:solidFill>
                  <a:srgbClr val="FFFF00"/>
                </a:solidFill>
              </a:rPr>
              <a:t>Самый сильный и умелый?</a:t>
            </a:r>
            <a:endParaRPr lang="ru-RU" sz="6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b="1" dirty="0" smtClean="0">
                <a:solidFill>
                  <a:srgbClr val="FFFF00"/>
                </a:solidFill>
              </a:rPr>
              <a:t>8. Без чего на белом свете взрослым не прожить и детям? Кто поддержит нас, друзья? </a:t>
            </a:r>
          </a:p>
          <a:p>
            <a:pPr>
              <a:buNone/>
            </a:pPr>
            <a:r>
              <a:rPr lang="ru-RU" sz="6000" b="1" dirty="0" smtClean="0">
                <a:solidFill>
                  <a:srgbClr val="FFFF00"/>
                </a:solidFill>
              </a:rPr>
              <a:t>  Наша дружная …</a:t>
            </a:r>
            <a:endParaRPr lang="ru-RU" sz="6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135</TotalTime>
  <Words>248</Words>
  <Application>Microsoft Office PowerPoint</Application>
  <PresentationFormat>Экран (4:3)</PresentationFormat>
  <Paragraphs>41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              МУНИЦИПАЛЬНОЕ БЮДЖЕТНОЕ ОБРАЗОВАТЕЛЬНОЕ УЧРЕЖДЕНИЕ ДОПОЛНИТЕЛЬНОГО ОБРАЗОВАНИЯ  «ЭВЕНКИЙСКИЙ ЦЕНТР РАЗВИТИЯ ТВОРЧЕСТВА «ДАВДЫН»» 671632, Республика Бурятия, с.Улюнхан, ул. Новая, 1.,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БАТО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МУНИЦИПАЛЬНОЕ БЮДЖЕТНОЕ ОБРАЗОВАТЕЛЬНОЕ УЧРЕЖДЕНИЕ ДОПОЛНИТЕЛЬНОГО ОБРАЗОВАНИЯ  «ЭВЕНКИЙСКИЙ ЦЕНТР РАЗВИТИЯ ТВОРЧЕСТВА «ДАВДЫН»» 671632, Республика Бурятия, с.Улюнхан, ул. Новая, 1.,   </dc:title>
  <dc:creator>Елена Степанова</dc:creator>
  <cp:lastModifiedBy>Алёна</cp:lastModifiedBy>
  <cp:revision>20</cp:revision>
  <dcterms:created xsi:type="dcterms:W3CDTF">2019-03-03T09:36:52Z</dcterms:created>
  <dcterms:modified xsi:type="dcterms:W3CDTF">2020-02-18T05:45:28Z</dcterms:modified>
</cp:coreProperties>
</file>